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2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837AA-AD34-4411-B978-4741337CC5AE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993A1-4715-42D9-AC8E-C128361AFC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993A1-4715-42D9-AC8E-C128361AFC9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993A1-4715-42D9-AC8E-C128361AFC9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993A1-4715-42D9-AC8E-C128361AFC9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993A1-4715-42D9-AC8E-C128361AFC9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993A1-4715-42D9-AC8E-C128361AFC9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993A1-4715-42D9-AC8E-C128361AFC9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993A1-4715-42D9-AC8E-C128361AFC9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993A1-4715-42D9-AC8E-C128361AFC9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993A1-4715-42D9-AC8E-C128361AFC9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993A1-4715-42D9-AC8E-C128361AFC9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993A1-4715-42D9-AC8E-C128361AFC9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993A1-4715-42D9-AC8E-C128361AFC9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993A1-4715-42D9-AC8E-C128361AFC9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993A1-4715-42D9-AC8E-C128361AFC9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993A1-4715-42D9-AC8E-C128361AFC9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993A1-4715-42D9-AC8E-C128361AFC9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7977-5684-4295-AEAA-6A1EFB30A120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F18F-C832-4EC7-A88E-9D9223FC14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7977-5684-4295-AEAA-6A1EFB30A120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F18F-C832-4EC7-A88E-9D9223FC14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7977-5684-4295-AEAA-6A1EFB30A120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F18F-C832-4EC7-A88E-9D9223FC14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7977-5684-4295-AEAA-6A1EFB30A120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F18F-C832-4EC7-A88E-9D9223FC14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7977-5684-4295-AEAA-6A1EFB30A120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F18F-C832-4EC7-A88E-9D9223FC14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7977-5684-4295-AEAA-6A1EFB30A120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F18F-C832-4EC7-A88E-9D9223FC14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7977-5684-4295-AEAA-6A1EFB30A120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F18F-C832-4EC7-A88E-9D9223FC14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7977-5684-4295-AEAA-6A1EFB30A120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F18F-C832-4EC7-A88E-9D9223FC14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7977-5684-4295-AEAA-6A1EFB30A120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F18F-C832-4EC7-A88E-9D9223FC14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7977-5684-4295-AEAA-6A1EFB30A120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F18F-C832-4EC7-A88E-9D9223FC14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87977-5684-4295-AEAA-6A1EFB30A120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F18F-C832-4EC7-A88E-9D9223FC14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87977-5684-4295-AEAA-6A1EFB30A120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BF18F-C832-4EC7-A88E-9D9223FC14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0025" y="133350"/>
            <a:ext cx="8743950" cy="65913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Segoe Print" pitchFamily="2" charset="0"/>
              </a:rPr>
              <a:t>SoftReports</a:t>
            </a:r>
            <a:r>
              <a:rPr lang="en-US" sz="1100" dirty="0" smtClean="0">
                <a:solidFill>
                  <a:schemeClr val="bg1"/>
                </a:solidFill>
                <a:latin typeface="Segoe Print" pitchFamily="2" charset="0"/>
              </a:rPr>
              <a:t/>
            </a:r>
            <a:br>
              <a:rPr lang="en-US" sz="1100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sz="1100" dirty="0" smtClean="0">
                <a:solidFill>
                  <a:schemeClr val="bg1"/>
                </a:solidFill>
                <a:latin typeface="Segoe Print" pitchFamily="2" charset="0"/>
              </a:rPr>
              <a:t/>
            </a:r>
            <a:br>
              <a:rPr lang="en-US" sz="1100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sz="8000" b="1" dirty="0" smtClean="0">
                <a:solidFill>
                  <a:schemeClr val="bg1"/>
                </a:solidFill>
                <a:latin typeface="Segoe Print" pitchFamily="2" charset="0"/>
              </a:rPr>
              <a:t>Common Table </a:t>
            </a:r>
            <a:r>
              <a:rPr lang="en-US" sz="8800" b="1" dirty="0" smtClean="0">
                <a:solidFill>
                  <a:schemeClr val="bg1"/>
                </a:solidFill>
                <a:latin typeface="Segoe Print" pitchFamily="2" charset="0"/>
              </a:rPr>
              <a:t>Expression</a:t>
            </a:r>
            <a:r>
              <a:rPr lang="en-US" sz="6600" b="1" dirty="0" smtClean="0">
                <a:solidFill>
                  <a:schemeClr val="bg1"/>
                </a:solidFill>
                <a:latin typeface="Segoe Print" pitchFamily="2" charset="0"/>
              </a:rPr>
              <a:t/>
            </a:r>
            <a:br>
              <a:rPr lang="en-US" sz="6600" b="1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sz="6600" b="1" dirty="0" smtClean="0">
                <a:solidFill>
                  <a:schemeClr val="bg1"/>
                </a:solidFill>
                <a:latin typeface="Segoe Print" pitchFamily="2" charset="0"/>
              </a:rPr>
              <a:t>(CTE)</a:t>
            </a:r>
            <a:r>
              <a:rPr lang="en-US" sz="6600" dirty="0" smtClean="0">
                <a:solidFill>
                  <a:schemeClr val="bg1"/>
                </a:solidFill>
                <a:latin typeface="Segoe Print" pitchFamily="2" charset="0"/>
              </a:rPr>
              <a:t/>
            </a:r>
            <a:br>
              <a:rPr lang="en-US" sz="6600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sz="6600" dirty="0">
                <a:solidFill>
                  <a:schemeClr val="bg1"/>
                </a:solidFill>
                <a:latin typeface="Segoe Print" pitchFamily="2" charset="0"/>
              </a:rPr>
              <a:t/>
            </a:r>
            <a:br>
              <a:rPr lang="en-US" sz="6600" dirty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sz="3600" dirty="0" smtClean="0"/>
              <a:t> ♫  </a:t>
            </a:r>
            <a: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  <a:t>SNUG 2014 </a:t>
            </a:r>
            <a:r>
              <a:rPr lang="en-US" sz="3200" dirty="0" smtClean="0"/>
              <a:t>♫</a:t>
            </a:r>
            <a:endParaRPr lang="en-US" sz="6600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 t="7468" r="46509" b="41605"/>
          <a:stretch>
            <a:fillRect/>
          </a:stretch>
        </p:blipFill>
        <p:spPr bwMode="auto">
          <a:xfrm>
            <a:off x="228592" y="228593"/>
            <a:ext cx="8521729" cy="484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0"/>
          <p:cNvSpPr txBox="1">
            <a:spLocks/>
          </p:cNvSpPr>
          <p:nvPr/>
        </p:nvSpPr>
        <p:spPr>
          <a:xfrm>
            <a:off x="190500" y="3810000"/>
            <a:ext cx="8801100" cy="2895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Adding a CTE Options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See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 the SoftReports 1.1.9 User Manual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9" name="Left Arrow 8"/>
          <p:cNvSpPr/>
          <p:nvPr/>
        </p:nvSpPr>
        <p:spPr>
          <a:xfrm rot="17227024">
            <a:off x="4153564" y="677538"/>
            <a:ext cx="978408" cy="48463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Callout 9"/>
          <p:cNvSpPr/>
          <p:nvPr/>
        </p:nvSpPr>
        <p:spPr>
          <a:xfrm>
            <a:off x="6477000" y="76200"/>
            <a:ext cx="2514600" cy="1143000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New or Prebuilt CTE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0"/>
          <p:cNvSpPr txBox="1">
            <a:spLocks/>
          </p:cNvSpPr>
          <p:nvPr/>
        </p:nvSpPr>
        <p:spPr>
          <a:xfrm>
            <a:off x="190500" y="5029200"/>
            <a:ext cx="8801100" cy="1676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Rename the New CTE in the SQL Edit Pane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3075" y="152400"/>
            <a:ext cx="61055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Left Arrow 7"/>
          <p:cNvSpPr/>
          <p:nvPr/>
        </p:nvSpPr>
        <p:spPr>
          <a:xfrm rot="19695951">
            <a:off x="2721317" y="1059284"/>
            <a:ext cx="978408" cy="48463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3317318">
            <a:off x="1332001" y="3693945"/>
            <a:ext cx="978408" cy="48463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8153648">
            <a:off x="6507720" y="729359"/>
            <a:ext cx="978408" cy="48463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525" y="304800"/>
            <a:ext cx="60769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0"/>
          <p:cNvSpPr txBox="1">
            <a:spLocks/>
          </p:cNvSpPr>
          <p:nvPr/>
        </p:nvSpPr>
        <p:spPr>
          <a:xfrm>
            <a:off x="190500" y="5029200"/>
            <a:ext cx="8801100" cy="1676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FROM dual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NOTE: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 use the SQL edit pane to add the alias list and the dual object to the new CTE you created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8" name="Left Arrow 7"/>
          <p:cNvSpPr/>
          <p:nvPr/>
        </p:nvSpPr>
        <p:spPr>
          <a:xfrm rot="21306926">
            <a:off x="5048056" y="4384176"/>
            <a:ext cx="978408" cy="48463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3317318">
            <a:off x="2094002" y="3084343"/>
            <a:ext cx="978408" cy="48463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7227024">
            <a:off x="6820565" y="2963538"/>
            <a:ext cx="978408" cy="48463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Callout 12"/>
          <p:cNvSpPr/>
          <p:nvPr/>
        </p:nvSpPr>
        <p:spPr>
          <a:xfrm>
            <a:off x="5562600" y="533400"/>
            <a:ext cx="3200400" cy="1676400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Alias F1 for</a:t>
            </a:r>
          </a:p>
          <a:p>
            <a:pPr algn="ctr"/>
            <a:r>
              <a:rPr lang="en-US" sz="2800" b="1" dirty="0" smtClean="0"/>
              <a:t>Expression 1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7468" b="3200"/>
          <a:stretch>
            <a:fillRect/>
          </a:stretch>
        </p:blipFill>
        <p:spPr bwMode="auto">
          <a:xfrm>
            <a:off x="438618" y="152400"/>
            <a:ext cx="8324382" cy="444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10"/>
          <p:cNvSpPr txBox="1">
            <a:spLocks/>
          </p:cNvSpPr>
          <p:nvPr/>
        </p:nvSpPr>
        <p:spPr>
          <a:xfrm>
            <a:off x="190500" y="5029200"/>
            <a:ext cx="8801100" cy="1676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Rename the CTE object in the SQL Edit Pane</a:t>
            </a:r>
          </a:p>
        </p:txBody>
      </p:sp>
      <p:sp>
        <p:nvSpPr>
          <p:cNvPr id="14" name="Left Arrow 13"/>
          <p:cNvSpPr/>
          <p:nvPr/>
        </p:nvSpPr>
        <p:spPr>
          <a:xfrm rot="14204039">
            <a:off x="36601" y="3617744"/>
            <a:ext cx="978408" cy="48463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117177">
            <a:off x="5690562" y="600712"/>
            <a:ext cx="978408" cy="48463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0"/>
          <p:cNvSpPr txBox="1">
            <a:spLocks/>
          </p:cNvSpPr>
          <p:nvPr/>
        </p:nvSpPr>
        <p:spPr>
          <a:xfrm>
            <a:off x="190500" y="5029200"/>
            <a:ext cx="8801100" cy="1676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Using a Prebuilt CTE in a Case When Statement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3333" y="152399"/>
            <a:ext cx="8037334" cy="4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Left Arrow 13"/>
          <p:cNvSpPr/>
          <p:nvPr/>
        </p:nvSpPr>
        <p:spPr>
          <a:xfrm rot="17460586">
            <a:off x="7151396" y="1977642"/>
            <a:ext cx="978408" cy="48463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21249564">
            <a:off x="2765320" y="734324"/>
            <a:ext cx="978408" cy="48463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t="33508"/>
          <a:stretch>
            <a:fillRect/>
          </a:stretch>
        </p:blipFill>
        <p:spPr bwMode="auto">
          <a:xfrm>
            <a:off x="233363" y="159345"/>
            <a:ext cx="8675687" cy="471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0"/>
          <p:cNvSpPr txBox="1">
            <a:spLocks/>
          </p:cNvSpPr>
          <p:nvPr/>
        </p:nvSpPr>
        <p:spPr>
          <a:xfrm>
            <a:off x="190500" y="4267200"/>
            <a:ext cx="8801100" cy="2438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chemeClr val="bg1"/>
                </a:solidFill>
                <a:latin typeface="Segoe Print" pitchFamily="2" charset="0"/>
              </a:rPr>
              <a:t>Using a Prebuilt CTE as a SQL Fragment in a Parameter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7" name="Left Arrow 6"/>
          <p:cNvSpPr/>
          <p:nvPr/>
        </p:nvSpPr>
        <p:spPr>
          <a:xfrm rot="18572733">
            <a:off x="1978707" y="675703"/>
            <a:ext cx="978408" cy="48463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7460586">
            <a:off x="2731795" y="1672843"/>
            <a:ext cx="978408" cy="48463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3" descr="CAM00082.jpg"/>
          <p:cNvPicPr>
            <a:picLocks noChangeAspect="1"/>
          </p:cNvPicPr>
          <p:nvPr/>
        </p:nvPicPr>
        <p:blipFill>
          <a:blip r:embed="rId3" cstate="print"/>
          <a:srcRect t="1500"/>
          <a:stretch>
            <a:fillRect/>
          </a:stretch>
        </p:blipFill>
        <p:spPr>
          <a:xfrm>
            <a:off x="152400" y="152400"/>
            <a:ext cx="6034617" cy="4458075"/>
          </a:xfrm>
          <a:prstGeom prst="rect">
            <a:avLst/>
          </a:prstGeom>
        </p:spPr>
      </p:pic>
      <p:pic>
        <p:nvPicPr>
          <p:cNvPr id="10" name="Picture 9" descr="CAM000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932680" y="1046480"/>
            <a:ext cx="4551680" cy="3413760"/>
          </a:xfrm>
          <a:prstGeom prst="rect">
            <a:avLst/>
          </a:prstGeom>
        </p:spPr>
      </p:pic>
      <p:sp>
        <p:nvSpPr>
          <p:cNvPr id="5" name="Title 10"/>
          <p:cNvSpPr txBox="1">
            <a:spLocks/>
          </p:cNvSpPr>
          <p:nvPr/>
        </p:nvSpPr>
        <p:spPr>
          <a:xfrm>
            <a:off x="190500" y="4267200"/>
            <a:ext cx="8801100" cy="2438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chemeClr val="bg1"/>
                </a:solidFill>
                <a:latin typeface="Segoe Print" pitchFamily="2" charset="0"/>
              </a:rPr>
              <a:t>SoftReports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chemeClr val="bg1"/>
                </a:solidFill>
                <a:latin typeface="Segoe Print" pitchFamily="2" charset="0"/>
              </a:rPr>
              <a:t>Common Table Expressions Rock!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0025" y="133350"/>
            <a:ext cx="8743950" cy="65913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Segoe Print" pitchFamily="2" charset="0"/>
              </a:rPr>
              <a:t>CTE Definition</a:t>
            </a:r>
            <a:r>
              <a:rPr lang="en-US" sz="3200" dirty="0" smtClean="0">
                <a:solidFill>
                  <a:schemeClr val="bg1"/>
                </a:solidFill>
                <a:latin typeface="Segoe Print" pitchFamily="2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Segoe Print" pitchFamily="2" charset="0"/>
              </a:rPr>
              <a:t>A Reusable Collection of Prebuilt Expressions</a:t>
            </a:r>
            <a:r>
              <a:rPr lang="en-US" sz="3200" dirty="0" smtClean="0">
                <a:solidFill>
                  <a:schemeClr val="bg1"/>
                </a:solidFill>
                <a:latin typeface="Segoe Print" pitchFamily="2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Segoe Print" pitchFamily="2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Segoe Print" pitchFamily="2" charset="0"/>
              </a:rPr>
              <a:t>An Expression Can be:</a:t>
            </a:r>
            <a:r>
              <a:rPr lang="en-US" sz="3200" dirty="0" smtClean="0">
                <a:solidFill>
                  <a:schemeClr val="bg1"/>
                </a:solidFill>
                <a:latin typeface="Segoe Print" pitchFamily="2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Segoe Print" pitchFamily="2" charset="0"/>
              </a:rPr>
              <a:t>	A Field from a Table or View</a:t>
            </a:r>
            <a:br>
              <a:rPr lang="en-US" sz="3200" b="1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sz="3200" dirty="0">
                <a:solidFill>
                  <a:schemeClr val="bg1"/>
                </a:solidFill>
                <a:latin typeface="Segoe Print" pitchFamily="2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latin typeface="Segoe Print" pitchFamily="2" charset="0"/>
              </a:rPr>
              <a:t>	</a:t>
            </a:r>
            <a:r>
              <a:rPr lang="en-US" sz="3200" dirty="0" err="1" smtClean="0">
                <a:solidFill>
                  <a:schemeClr val="bg1"/>
                </a:solidFill>
                <a:latin typeface="Segoe Print" pitchFamily="2" charset="0"/>
              </a:rPr>
              <a:t>dual.Dummy</a:t>
            </a:r>
            <a:r>
              <a:rPr lang="en-US" sz="3200" dirty="0" smtClean="0">
                <a:solidFill>
                  <a:schemeClr val="bg1"/>
                </a:solidFill>
                <a:latin typeface="Segoe Print" pitchFamily="2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sz="3200" b="1" dirty="0">
                <a:solidFill>
                  <a:schemeClr val="bg1"/>
                </a:solidFill>
                <a:latin typeface="Segoe Print" pitchFamily="2" charset="0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latin typeface="Segoe Print" pitchFamily="2" charset="0"/>
              </a:rPr>
              <a:t>A Piece of Code</a:t>
            </a:r>
            <a:br>
              <a:rPr lang="en-US" sz="3200" b="1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sz="3200" dirty="0">
                <a:solidFill>
                  <a:schemeClr val="bg1"/>
                </a:solidFill>
                <a:latin typeface="Segoe Print" pitchFamily="2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latin typeface="Segoe Print" pitchFamily="2" charset="0"/>
              </a:rPr>
              <a:t>	TRUNC(sysdate, ‘YYYY’) - 7</a:t>
            </a:r>
            <a:br>
              <a:rPr lang="en-US" sz="3200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sz="3200" b="1" dirty="0">
                <a:solidFill>
                  <a:schemeClr val="bg1"/>
                </a:solidFill>
                <a:latin typeface="Segoe Print" pitchFamily="2" charset="0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latin typeface="Segoe Print" pitchFamily="2" charset="0"/>
              </a:rPr>
              <a:t>A Constant Expression</a:t>
            </a:r>
            <a:r>
              <a:rPr lang="en-US" sz="3200" dirty="0" smtClean="0">
                <a:solidFill>
                  <a:schemeClr val="bg1"/>
                </a:solidFill>
                <a:latin typeface="Segoe Print" pitchFamily="2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sz="3200" dirty="0">
                <a:solidFill>
                  <a:schemeClr val="bg1"/>
                </a:solidFill>
                <a:latin typeface="Segoe Print" pitchFamily="2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latin typeface="Segoe Print" pitchFamily="2" charset="0"/>
              </a:rPr>
              <a:t>	‘ABC’, 123, ‘etc. etc. etc.’</a:t>
            </a:r>
            <a:endParaRPr lang="en-US" sz="3600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r="503" b="10938"/>
          <a:stretch>
            <a:fillRect/>
          </a:stretch>
        </p:blipFill>
        <p:spPr bwMode="auto">
          <a:xfrm>
            <a:off x="228600" y="196578"/>
            <a:ext cx="8678358" cy="643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500" y="4419600"/>
            <a:ext cx="8801100" cy="2286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Segoe Print" pitchFamily="2" charset="0"/>
              </a:rPr>
              <a:t>Prebuilt Collection of Expressions</a:t>
            </a:r>
            <a:endParaRPr lang="en-US" sz="72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 rot="20343397">
            <a:off x="1405697" y="82227"/>
            <a:ext cx="978408" cy="48463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9695951">
            <a:off x="5749076" y="1046883"/>
            <a:ext cx="978408" cy="48463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6694" y="381000"/>
            <a:ext cx="140570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cte1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Left Arrow 14"/>
          <p:cNvSpPr/>
          <p:nvPr/>
        </p:nvSpPr>
        <p:spPr>
          <a:xfrm rot="21417298">
            <a:off x="5117582" y="251723"/>
            <a:ext cx="978408" cy="48463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b="2783"/>
          <a:stretch>
            <a:fillRect/>
          </a:stretch>
        </p:blipFill>
        <p:spPr bwMode="auto">
          <a:xfrm>
            <a:off x="257175" y="226366"/>
            <a:ext cx="8628063" cy="638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500" y="4419600"/>
            <a:ext cx="8801100" cy="2286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Segoe Print" pitchFamily="2" charset="0"/>
              </a:rPr>
              <a:t>Prebuilt Collection of Expressions</a:t>
            </a:r>
            <a:endParaRPr lang="en-US" sz="72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 rot="20302114">
            <a:off x="1426474" y="2323895"/>
            <a:ext cx="978408" cy="48463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9695951">
            <a:off x="5693116" y="2799483"/>
            <a:ext cx="978408" cy="48463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67000" y="1828800"/>
            <a:ext cx="140570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cte2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Left Arrow 13"/>
          <p:cNvSpPr/>
          <p:nvPr/>
        </p:nvSpPr>
        <p:spPr>
          <a:xfrm rot="21417298">
            <a:off x="5727182" y="327923"/>
            <a:ext cx="978408" cy="48463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0"/>
          <p:cNvSpPr txBox="1">
            <a:spLocks/>
          </p:cNvSpPr>
          <p:nvPr/>
        </p:nvSpPr>
        <p:spPr>
          <a:xfrm>
            <a:off x="200025" y="133350"/>
            <a:ext cx="8743950" cy="65913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Common Table Expressions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Usage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A CTE Can be Used for: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	Start/End Period Criteria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	Documentation of a Query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Segoe Print" pitchFamily="2" charset="0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latin typeface="Segoe Print" pitchFamily="2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latin typeface="Segoe Print" pitchFamily="2" charset="0"/>
              </a:rPr>
              <a:t>Purpose, Version, Author, etc.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Common Expressions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Segoe Print" pitchFamily="2" charset="0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latin typeface="Segoe Print" pitchFamily="2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latin typeface="Segoe Print" pitchFamily="2" charset="0"/>
              </a:rPr>
              <a:t>Run Time, Title, etc.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8600"/>
            <a:ext cx="7726667" cy="499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0"/>
          <p:cNvSpPr txBox="1">
            <a:spLocks/>
          </p:cNvSpPr>
          <p:nvPr/>
        </p:nvSpPr>
        <p:spPr>
          <a:xfrm>
            <a:off x="190500" y="4419600"/>
            <a:ext cx="8801100" cy="2286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Start/End Period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BETWEEN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Segoe Print" pitchFamily="2" charset="0"/>
              </a:rPr>
              <a:t>cte1.PYS and cte1.CDT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7" name="Left Arrow 6"/>
          <p:cNvSpPr/>
          <p:nvPr/>
        </p:nvSpPr>
        <p:spPr>
          <a:xfrm rot="19412811">
            <a:off x="5915659" y="2605457"/>
            <a:ext cx="978408" cy="48463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9860649">
            <a:off x="5923546" y="3102330"/>
            <a:ext cx="978408" cy="48463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0"/>
          <p:cNvSpPr txBox="1">
            <a:spLocks/>
          </p:cNvSpPr>
          <p:nvPr/>
        </p:nvSpPr>
        <p:spPr>
          <a:xfrm>
            <a:off x="190500" y="5029200"/>
            <a:ext cx="8801100" cy="1676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Query Documentation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Segoe Print" pitchFamily="2" charset="0"/>
              </a:rPr>
              <a:t>cte2.Created_On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543" y="152400"/>
            <a:ext cx="8646857" cy="48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Left Arrow 9"/>
          <p:cNvSpPr/>
          <p:nvPr/>
        </p:nvSpPr>
        <p:spPr>
          <a:xfrm rot="19695951">
            <a:off x="5693116" y="1897483"/>
            <a:ext cx="978408" cy="48463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9695951">
            <a:off x="8055316" y="2875683"/>
            <a:ext cx="978408" cy="48463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9695951">
            <a:off x="7521916" y="3726283"/>
            <a:ext cx="978408" cy="48463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t="7468" b="2134"/>
          <a:stretch>
            <a:fillRect/>
          </a:stretch>
        </p:blipFill>
        <p:spPr bwMode="auto">
          <a:xfrm>
            <a:off x="304800" y="227760"/>
            <a:ext cx="8611429" cy="46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0"/>
          <p:cNvSpPr txBox="1">
            <a:spLocks/>
          </p:cNvSpPr>
          <p:nvPr/>
        </p:nvSpPr>
        <p:spPr>
          <a:xfrm>
            <a:off x="190500" y="5029200"/>
            <a:ext cx="8801100" cy="1676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Common Expressions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Segoe Print" pitchFamily="2" charset="0"/>
              </a:rPr>
              <a:t>cte3.F1 = 1</a:t>
            </a:r>
          </a:p>
        </p:txBody>
      </p:sp>
      <p:sp>
        <p:nvSpPr>
          <p:cNvPr id="7" name="Left Arrow 6"/>
          <p:cNvSpPr/>
          <p:nvPr/>
        </p:nvSpPr>
        <p:spPr>
          <a:xfrm rot="20276363">
            <a:off x="3788996" y="2778369"/>
            <a:ext cx="978408" cy="484632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0025" y="133350"/>
            <a:ext cx="8743950" cy="65913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l"/>
            <a:r>
              <a:rPr lang="en-US" sz="5400" dirty="0" smtClean="0">
                <a:solidFill>
                  <a:schemeClr val="bg1"/>
                </a:solidFill>
                <a:latin typeface="Segoe Print" pitchFamily="2" charset="0"/>
              </a:rPr>
              <a:t>Building and Using a Common Table Expression</a:t>
            </a:r>
            <a:br>
              <a:rPr lang="en-US" sz="5400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Segoe Print" pitchFamily="2" charset="0"/>
              </a:rPr>
              <a:t/>
            </a:r>
            <a:br>
              <a:rPr lang="en-US" sz="5400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Segoe Print" pitchFamily="2" charset="0"/>
              </a:rPr>
              <a:t>Right click in the Objects Pane of the Query Builder</a:t>
            </a:r>
            <a:endParaRPr lang="en-US" sz="3600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140</Words>
  <Application>Microsoft Office PowerPoint</Application>
  <PresentationFormat>On-screen Show (4:3)</PresentationFormat>
  <Paragraphs>47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SoftReports  Common Table Expression (CTE)   ♫  SNUG 2014 ♫</vt:lpstr>
      <vt:lpstr>CTE Definition A Reusable Collection of Prebuilt Expressions  An Expression Can be:  A Field from a Table or View   dual.Dummy  A Piece of Code   TRUNC(sysdate, ‘YYYY’) - 7  A Constant Expression   ‘ABC’, 123, ‘etc. etc. etc.’</vt:lpstr>
      <vt:lpstr>Prebuilt Collection of Expressions</vt:lpstr>
      <vt:lpstr>Prebuilt Collection of Expressions</vt:lpstr>
      <vt:lpstr>Slide 5</vt:lpstr>
      <vt:lpstr>Slide 6</vt:lpstr>
      <vt:lpstr>Slide 7</vt:lpstr>
      <vt:lpstr>Slide 8</vt:lpstr>
      <vt:lpstr>Building and Using a Common Table Expression  Right click in the Objects Pane of the Query Builder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Unknown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Kelly Ordiway</dc:creator>
  <cp:lastModifiedBy>Kelly Ordiway</cp:lastModifiedBy>
  <cp:revision>60</cp:revision>
  <dcterms:created xsi:type="dcterms:W3CDTF">2014-04-14T13:09:49Z</dcterms:created>
  <dcterms:modified xsi:type="dcterms:W3CDTF">2014-04-14T21:31:35Z</dcterms:modified>
</cp:coreProperties>
</file>